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91" r:id="rId6"/>
    <p:sldId id="260" r:id="rId7"/>
    <p:sldId id="261" r:id="rId8"/>
    <p:sldId id="262" r:id="rId9"/>
    <p:sldId id="292" r:id="rId10"/>
    <p:sldId id="263" r:id="rId11"/>
    <p:sldId id="264" r:id="rId12"/>
    <p:sldId id="266" r:id="rId13"/>
    <p:sldId id="267" r:id="rId14"/>
    <p:sldId id="268" r:id="rId15"/>
    <p:sldId id="269" r:id="rId16"/>
    <p:sldId id="270" r:id="rId17"/>
    <p:sldId id="272" r:id="rId18"/>
    <p:sldId id="273" r:id="rId19"/>
    <p:sldId id="274" r:id="rId20"/>
    <p:sldId id="275" r:id="rId21"/>
    <p:sldId id="276" r:id="rId22"/>
    <p:sldId id="295" r:id="rId23"/>
    <p:sldId id="277" r:id="rId24"/>
    <p:sldId id="278" r:id="rId25"/>
    <p:sldId id="279" r:id="rId26"/>
    <p:sldId id="280" r:id="rId27"/>
    <p:sldId id="281" r:id="rId28"/>
    <p:sldId id="296" r:id="rId29"/>
    <p:sldId id="297" r:id="rId30"/>
    <p:sldId id="314" r:id="rId31"/>
    <p:sldId id="298" r:id="rId32"/>
    <p:sldId id="299" r:id="rId33"/>
    <p:sldId id="300" r:id="rId34"/>
    <p:sldId id="313" r:id="rId35"/>
    <p:sldId id="323" r:id="rId36"/>
    <p:sldId id="326" r:id="rId37"/>
    <p:sldId id="325" r:id="rId38"/>
    <p:sldId id="324" r:id="rId39"/>
    <p:sldId id="301" r:id="rId40"/>
    <p:sldId id="284" r:id="rId41"/>
    <p:sldId id="285" r:id="rId42"/>
    <p:sldId id="316" r:id="rId43"/>
    <p:sldId id="302" r:id="rId44"/>
    <p:sldId id="306" r:id="rId45"/>
    <p:sldId id="305" r:id="rId46"/>
    <p:sldId id="310" r:id="rId47"/>
    <p:sldId id="309" r:id="rId48"/>
    <p:sldId id="308" r:id="rId49"/>
    <p:sldId id="307" r:id="rId50"/>
    <p:sldId id="303" r:id="rId5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63" autoAdjust="0"/>
    <p:restoredTop sz="94660"/>
  </p:normalViewPr>
  <p:slideViewPr>
    <p:cSldViewPr snapToGrid="0" showGuides="1">
      <p:cViewPr varScale="1">
        <p:scale>
          <a:sx n="48" d="100"/>
          <a:sy n="48" d="100"/>
        </p:scale>
        <p:origin x="-114" y="-13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7F09-03DB-4DC4-9BA5-4F03B2F9DE33}" type="datetimeFigureOut">
              <a:rPr lang="pt-BR" smtClean="0"/>
              <a:pPr/>
              <a:t>21/11/2017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0C221-BFA9-4F0D-BF23-72C6B3DB16B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66518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7F09-03DB-4DC4-9BA5-4F03B2F9DE33}" type="datetimeFigureOut">
              <a:rPr lang="pt-BR" smtClean="0"/>
              <a:pPr/>
              <a:t>21/11/2017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0C221-BFA9-4F0D-BF23-72C6B3DB16B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786803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7F09-03DB-4DC4-9BA5-4F03B2F9DE33}" type="datetimeFigureOut">
              <a:rPr lang="pt-BR" smtClean="0"/>
              <a:pPr/>
              <a:t>21/11/2017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0C221-BFA9-4F0D-BF23-72C6B3DB16B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28244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7F09-03DB-4DC4-9BA5-4F03B2F9DE33}" type="datetimeFigureOut">
              <a:rPr lang="pt-BR" smtClean="0"/>
              <a:pPr/>
              <a:t>21/11/2017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0C221-BFA9-4F0D-BF23-72C6B3DB16B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57936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7F09-03DB-4DC4-9BA5-4F03B2F9DE33}" type="datetimeFigureOut">
              <a:rPr lang="pt-BR" smtClean="0"/>
              <a:pPr/>
              <a:t>21/11/2017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0C221-BFA9-4F0D-BF23-72C6B3DB16B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25151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7F09-03DB-4DC4-9BA5-4F03B2F9DE33}" type="datetimeFigureOut">
              <a:rPr lang="pt-BR" smtClean="0"/>
              <a:pPr/>
              <a:t>21/11/2017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0C221-BFA9-4F0D-BF23-72C6B3DB16B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310781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7F09-03DB-4DC4-9BA5-4F03B2F9DE33}" type="datetimeFigureOut">
              <a:rPr lang="pt-BR" smtClean="0"/>
              <a:pPr/>
              <a:t>21/11/2017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0C221-BFA9-4F0D-BF23-72C6B3DB16B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982481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7F09-03DB-4DC4-9BA5-4F03B2F9DE33}" type="datetimeFigureOut">
              <a:rPr lang="pt-BR" smtClean="0"/>
              <a:pPr/>
              <a:t>21/11/2017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0C221-BFA9-4F0D-BF23-72C6B3DB16B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967254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7F09-03DB-4DC4-9BA5-4F03B2F9DE33}" type="datetimeFigureOut">
              <a:rPr lang="pt-BR" smtClean="0"/>
              <a:pPr/>
              <a:t>21/11/2017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0C221-BFA9-4F0D-BF23-72C6B3DB16B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307377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7F09-03DB-4DC4-9BA5-4F03B2F9DE33}" type="datetimeFigureOut">
              <a:rPr lang="pt-BR" smtClean="0"/>
              <a:pPr/>
              <a:t>21/11/2017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0C221-BFA9-4F0D-BF23-72C6B3DB16B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273132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7F09-03DB-4DC4-9BA5-4F03B2F9DE33}" type="datetimeFigureOut">
              <a:rPr lang="pt-BR" smtClean="0"/>
              <a:pPr/>
              <a:t>21/11/2017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0C221-BFA9-4F0D-BF23-72C6B3DB16B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988087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D7F09-03DB-4DC4-9BA5-4F03B2F9DE33}" type="datetimeFigureOut">
              <a:rPr lang="pt-BR" smtClean="0"/>
              <a:pPr/>
              <a:t>21/11/2017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0C221-BFA9-4F0D-BF23-72C6B3DB16B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679990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2">
              <a:lumMod val="60000"/>
              <a:lumOff val="4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54428" y="128789"/>
            <a:ext cx="9483143" cy="2434108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rgbClr val="7030A0"/>
                </a:solidFill>
                <a:latin typeface="Baskerville Old Face" panose="02020602080505020303" pitchFamily="18" charset="0"/>
              </a:rPr>
              <a:t>I</a:t>
            </a:r>
            <a:r>
              <a:rPr lang="pt-BR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D</a:t>
            </a:r>
            <a:r>
              <a:rPr lang="pt-BR" b="1" dirty="0" smtClean="0">
                <a:solidFill>
                  <a:schemeClr val="accent1"/>
                </a:solidFill>
                <a:latin typeface="Baskerville Old Face" panose="02020602080505020303" pitchFamily="18" charset="0"/>
              </a:rPr>
              <a:t>E</a:t>
            </a:r>
            <a:r>
              <a:rPr lang="pt-BR" b="1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O</a:t>
            </a:r>
            <a:r>
              <a:rPr lang="pt-BR" b="1" dirty="0" smtClean="0">
                <a:solidFill>
                  <a:schemeClr val="accent4"/>
                </a:solidFill>
                <a:latin typeface="Baskerville Old Face" panose="02020602080505020303" pitchFamily="18" charset="0"/>
              </a:rPr>
              <a:t>L</a:t>
            </a:r>
            <a:r>
              <a:rPr lang="pt-BR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O</a:t>
            </a:r>
            <a:r>
              <a:rPr lang="pt-BR" b="1" dirty="0" smtClean="0">
                <a:solidFill>
                  <a:srgbClr val="7030A0"/>
                </a:solidFill>
                <a:latin typeface="Baskerville Old Face" panose="02020602080505020303" pitchFamily="18" charset="0"/>
              </a:rPr>
              <a:t>G</a:t>
            </a:r>
            <a:r>
              <a:rPr lang="pt-BR" b="1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I</a:t>
            </a:r>
            <a:r>
              <a:rPr lang="pt-BR" b="1" dirty="0" smtClean="0">
                <a:solidFill>
                  <a:schemeClr val="accent3"/>
                </a:solidFill>
                <a:latin typeface="Baskerville Old Face" panose="02020602080505020303" pitchFamily="18" charset="0"/>
              </a:rPr>
              <a:t>A</a:t>
            </a:r>
            <a:r>
              <a:rPr lang="pt-BR" b="1" dirty="0" smtClean="0">
                <a:latin typeface="Baskerville Old Face" panose="02020602080505020303" pitchFamily="18" charset="0"/>
              </a:rPr>
              <a:t> </a:t>
            </a:r>
            <a:r>
              <a:rPr lang="pt-BR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D</a:t>
            </a:r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</a:rPr>
              <a:t>E</a:t>
            </a:r>
            <a:r>
              <a:rPr lang="pt-BR" b="1" dirty="0" smtClean="0">
                <a:latin typeface="Baskerville Old Face" panose="02020602080505020303" pitchFamily="18" charset="0"/>
              </a:rPr>
              <a:t>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Baskerville Old Face" panose="02020602080505020303" pitchFamily="18" charset="0"/>
              </a:rPr>
              <a:t>G</a:t>
            </a:r>
            <a:r>
              <a:rPr lang="pt-BR" b="1" dirty="0" smtClean="0">
                <a:solidFill>
                  <a:schemeClr val="accent6"/>
                </a:solidFill>
                <a:latin typeface="Baskerville Old Face" panose="02020602080505020303" pitchFamily="18" charset="0"/>
              </a:rPr>
              <a:t>Ê</a:t>
            </a:r>
            <a:r>
              <a:rPr lang="pt-BR" b="1" dirty="0" smtClean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N</a:t>
            </a:r>
            <a:r>
              <a:rPr lang="pt-BR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E</a:t>
            </a:r>
            <a:r>
              <a:rPr lang="pt-BR" b="1" dirty="0" smtClean="0">
                <a:solidFill>
                  <a:schemeClr val="accent4"/>
                </a:solidFill>
                <a:latin typeface="Baskerville Old Face" panose="02020602080505020303" pitchFamily="18" charset="0"/>
              </a:rPr>
              <a:t>R</a:t>
            </a:r>
            <a:r>
              <a:rPr lang="pt-BR" b="1" dirty="0" smtClean="0">
                <a:solidFill>
                  <a:schemeClr val="accent2">
                    <a:lumMod val="50000"/>
                  </a:schemeClr>
                </a:solidFill>
                <a:latin typeface="Baskerville Old Face" panose="02020602080505020303" pitchFamily="18" charset="0"/>
              </a:rPr>
              <a:t>O</a:t>
            </a:r>
            <a:r>
              <a:rPr lang="pt-BR" b="1" dirty="0" smtClean="0"/>
              <a:t/>
            </a:r>
            <a:br>
              <a:rPr lang="pt-BR" b="1" dirty="0" smtClean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54428" y="5202238"/>
            <a:ext cx="9144000" cy="1655762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Pe. Alan Vieira</a:t>
            </a:r>
          </a:p>
          <a:p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Filosofia, </a:t>
            </a:r>
            <a:r>
              <a:rPr lang="pt-B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Universidad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Navarra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7278" y="2143975"/>
            <a:ext cx="10573556" cy="219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354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520504"/>
            <a:ext cx="6265985" cy="6175717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“Existiu uma época primitiva em que reinava, no seio da tribo, o </a:t>
            </a:r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comércio sexual sem limites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de modo que cada mulher pertencia igualmente a todos os homens e cada homem igualmente a todas as mulheres (...) Aquele estado social primitivo, pertence a uma época tão remota que não podemos esperar encontrar provas diretas de sua existência, nem mesmo nos fósseis sociais, entre os selvagens mais atrasados”.</a:t>
            </a:r>
          </a:p>
          <a:p>
            <a:pPr algn="just"/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dirty="0" smtClean="0"/>
              <a:t>(ENGELS, F., </a:t>
            </a:r>
            <a:r>
              <a:rPr lang="pt-BR" i="1" dirty="0" smtClean="0"/>
              <a:t>Sobre a origem da família, da propriedade privada e do Estado</a:t>
            </a:r>
            <a:r>
              <a:rPr lang="pt-BR" dirty="0" smtClean="0"/>
              <a:t>, Ed. Escala, São Paulo: s/d, pp. 46-47)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1319" y="347663"/>
            <a:ext cx="409575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230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590843"/>
            <a:ext cx="10515600" cy="5586120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“Que significam relações sexuais sem restrições? Significam que não se aplicavam os limites vigentes hoje ou numa época anterior. (...) Antes da </a:t>
            </a:r>
            <a:r>
              <a:rPr lang="pt-B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invenção do incesto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(porque é uma invenção, aliás, das mais valiosas), as relações sexuais entre pais e filhos não podiam ser mais repugnantes do que aquelas que ocorriam entre pessoas de gerações diferentes, sem causar grande horror”. (ibidem, p.51).</a:t>
            </a:r>
          </a:p>
          <a:p>
            <a:pPr algn="just"/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“[A família monogâmica] Baseia-se no domínio do homem com a finalidade expressa de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procriar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filhos cuja paternidade fosse indiscutível e essa paternidade é exigida porque os filhos deverão tomar posse dos bens paternos na qualidade de herdeiros diretos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 (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ibidem, p. 80).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3804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365760"/>
            <a:ext cx="10515600" cy="5811203"/>
          </a:xfrm>
        </p:spPr>
        <p:txBody>
          <a:bodyPr/>
          <a:lstStyle/>
          <a:p>
            <a:pPr algn="just"/>
            <a:r>
              <a:rPr lang="pt-B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monogamia</a:t>
            </a:r>
            <a:r>
              <a:rPr lang="pt-B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portanto, não entra de modo algum na historia como uma reconciliação entre o homem e a mulher e, menos ainda, como uma forma mais elevada de casamento. Pelo contrário, surge sob a forma de subjugação de um sexo pelo outro, como proclamação de </a:t>
            </a: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pt-B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 conflito entre os sexos, ignorado, até então em toda a pré-historia. Num velho manuscrito inédito, redigido em 1846 por Marx e por mim, encontro o seguinte: “A primeira divisão do trabalho é a que se fez entre o homem e a mulher para a procriação dos filhos”...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02670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544500"/>
            <a:ext cx="10515600" cy="57690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“Hoje posso acrescentar que a primeira oposição de classes que apareceu na historia coincide com o desenvolvimento do antagonismo entre o homem e a mulher, na monogamia, e que a primeira opressão de classe coincide com a opressão do sexo feminino pelo masculino. </a:t>
            </a:r>
            <a:r>
              <a:rPr lang="pt-B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monogamia 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foi um grande processo histórico, mas, ao mesmo tempo, </a:t>
            </a:r>
            <a:r>
              <a:rPr lang="pt-B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inaugura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juntamente </a:t>
            </a:r>
            <a:r>
              <a:rPr lang="pt-B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 a escravidão e as riquezas privadas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aquele período que dura até os nossos dias, no qual cada progresso é simultaneamente </a:t>
            </a:r>
            <a:r>
              <a:rPr lang="pt-B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 relativo retrocesso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 no qual o bem-estar e o desenvolvimento de uns se realizam às custas da dor e da repressão de outros. Ela é a forma celular da sociedade globalizada”</a:t>
            </a:r>
            <a:r>
              <a:rPr lang="pt-BR" dirty="0" smtClean="0"/>
              <a:t>.</a:t>
            </a:r>
          </a:p>
          <a:p>
            <a:pPr marL="0" indent="0">
              <a:buNone/>
            </a:pPr>
            <a:r>
              <a:rPr lang="pt-BR" dirty="0" smtClean="0"/>
              <a:t>(Ibidem, pp. 84-85)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28688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r>
              <a:rPr lang="pt-BR" b="1" dirty="0" smtClean="0">
                <a:latin typeface="Baskerville Old Face" panose="02020602080505020303" pitchFamily="18" charset="0"/>
              </a:rPr>
              <a:t>Karl </a:t>
            </a:r>
            <a:r>
              <a:rPr lang="pt-BR" b="1" dirty="0" err="1" smtClean="0">
                <a:latin typeface="Baskerville Old Face" panose="02020602080505020303" pitchFamily="18" charset="0"/>
              </a:rPr>
              <a:t>Korsh</a:t>
            </a:r>
            <a:r>
              <a:rPr lang="pt-BR" b="1" dirty="0" smtClean="0">
                <a:latin typeface="Baskerville Old Face" panose="02020602080505020303" pitchFamily="18" charset="0"/>
              </a:rPr>
              <a:t> (1886-1961)</a:t>
            </a:r>
            <a:endParaRPr lang="pt-BR" b="1" dirty="0"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8024446" cy="4715852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“Uma práxis revolucionária que se limitasse à ação direta contra o núcleo terreno das concepções nebulosas da ideologia, sem se preocupar com a revolução e a superação das próprias ideologias, seria naturalmente tão abstrata e não dialética quanto o método teórico assim descrito, que se contenta, como o de Feuerbach, com a remissão de todas as representações ideológicas ao seu núcleo terreno”.</a:t>
            </a:r>
          </a:p>
          <a:p>
            <a:pPr algn="just"/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(KORSCH, K., </a:t>
            </a:r>
            <a:r>
              <a:rPr lang="pt-BR" i="1" dirty="0" smtClean="0"/>
              <a:t>Marxismo e filosofia</a:t>
            </a:r>
            <a:r>
              <a:rPr lang="pt-BR" dirty="0" smtClean="0"/>
              <a:t>, UFRJ, Rio de Janeiro: 2008, pp. 51).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56016" y="501650"/>
            <a:ext cx="2095500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282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488230"/>
            <a:ext cx="10515600" cy="5881540"/>
          </a:xfrm>
        </p:spPr>
        <p:txBody>
          <a:bodyPr/>
          <a:lstStyle/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Assim como a ação econômica da classe revolucionaria não torna supérflua a ação política, a ação econômica e política em conjunto não tornam supérflua a ação espiritual: esta, ao contrário, deve ser também conduzida, ao seu termo, na teoria e na prática, enquanto </a:t>
            </a:r>
            <a:r>
              <a:rPr lang="pt-BR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crítica científica revolucionária 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pt-BR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trabalho de agitação antes da tomada do poder 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pelo proletariado e enquanto trabalho científico de organização e </a:t>
            </a:r>
            <a:r>
              <a:rPr lang="pt-B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DITADURA IDEOLÓGICA </a:t>
            </a:r>
            <a:r>
              <a:rPr lang="pt-B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APÓS A CONQUISTA DO PODER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E o que vale em geral para a ação espiritual contra as formas de consciência próprias à sociedade burguesa tal como a conhecemos vale ainda mais para a ação filosófica em particular...</a:t>
            </a:r>
            <a:endParaRPr lang="pt-B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907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562707"/>
            <a:ext cx="10515600" cy="5614255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3600" dirty="0" smtClean="0"/>
              <a:t>“</a:t>
            </a:r>
            <a:r>
              <a:rPr lang="pt-B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consciência burguesa deve igualmente ser combatida no plano filosófico pela dialética materialista revolucionária, a filosofia da classe proletária, até que seja, ao fim desse combate´, 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TOTALMENTE SUPERADA E SUPRIMIDA</a:t>
            </a:r>
            <a:r>
              <a:rPr lang="pt-B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no plano teórico, simultaneamente à total transformação, no plano prático, da sociedade existente e de suas bases econômicas. ‘Não podeis superar a filosofia sem antes realizá-la’”.</a:t>
            </a:r>
          </a:p>
          <a:p>
            <a:pPr algn="just"/>
            <a:endParaRPr lang="pt-B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dirty="0" smtClean="0"/>
              <a:t>(Ibidem, p. 63)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81668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518633" y="1273968"/>
            <a:ext cx="10515600" cy="1325563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algn="ctr"/>
            <a:r>
              <a:rPr lang="pt-BR" b="1" dirty="0">
                <a:latin typeface="Baskerville Old Face" panose="02020602080505020303" pitchFamily="18" charset="0"/>
              </a:rPr>
              <a:t>Max </a:t>
            </a:r>
            <a:r>
              <a:rPr lang="pt-BR" b="1" dirty="0" smtClean="0">
                <a:latin typeface="Baskerville Old Face" panose="02020602080505020303" pitchFamily="18" charset="0"/>
              </a:rPr>
              <a:t>Horkheimer </a:t>
            </a:r>
            <a:br>
              <a:rPr lang="pt-BR" b="1" dirty="0" smtClean="0">
                <a:latin typeface="Baskerville Old Face" panose="02020602080505020303" pitchFamily="18" charset="0"/>
              </a:rPr>
            </a:br>
            <a:r>
              <a:rPr lang="pt-BR" b="1" dirty="0" smtClean="0">
                <a:latin typeface="Baskerville Old Face" panose="02020602080505020303" pitchFamily="18" charset="0"/>
              </a:rPr>
              <a:t>(1895-1973)</a:t>
            </a:r>
            <a:endParaRPr lang="pt-BR" b="1" dirty="0"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2138" y="4040791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 Horkheimer, primeiro grande expoente da escola de Frankfurt, aplicou os princípios de </a:t>
            </a:r>
            <a:r>
              <a:rPr lang="pt-B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Korsch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Em seu ensaio, “</a:t>
            </a:r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Autoridade e família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”, demonstrou a necessidade de destruir a ordem vigente pela desconstrução da ideia de autoridade, gerada no interior da família.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25525" y="365125"/>
            <a:ext cx="4191000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60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96532" y="425003"/>
            <a:ext cx="10515600" cy="6432997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“A família cuida da representação dos caráteres humanos tal como os exige a vida social, e lhes empresta em grande parte a aptidão imprescindível para o </a:t>
            </a: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comportamento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especificamente </a:t>
            </a: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autoritário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do qual depende amplamente a sociedade burguesa”. A tarefa da família é “</a:t>
            </a:r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educar para o comportamento autoritário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(HORKHEIMER, M., 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Autoridade e família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em 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Teoria Crítica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I, Perspectiva, São Paulo: 2012, p.214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Horkheimer, </a:t>
            </a:r>
            <a:r>
              <a:rPr lang="pt-B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família gera a sociedade burguesa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Porém, ele não consegue explicar como os indivíduos não detestam a família.</a:t>
            </a:r>
          </a:p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“Hegel reconheceu e expôs este contraste entre família e comunidade. Era, para ele, ‘o mais ético e, portanto, o mais trágico’. Para Hegel,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lei humana, ‘manifesta’, ou seja, à lei que vigora na sociedade e no Estado, segundo a qual os homens concorrem entre si como ‘sistemas que se isolam’, opõe-se a ‘lei eterna’, pela qual as individualidades são valiosas por causa delas mesmas”. (ibidem, p.226)</a:t>
            </a:r>
            <a:r>
              <a:rPr lang="pt-BR" dirty="0" smtClean="0"/>
              <a:t>	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21865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r>
              <a:rPr lang="pt-BR" b="1" dirty="0" smtClean="0">
                <a:latin typeface="Baskerville Old Face" panose="02020602080505020303" pitchFamily="18" charset="0"/>
              </a:rPr>
              <a:t>Kate </a:t>
            </a:r>
            <a:r>
              <a:rPr lang="pt-BR" b="1" dirty="0" err="1" smtClean="0">
                <a:latin typeface="Baskerville Old Face" panose="02020602080505020303" pitchFamily="18" charset="0"/>
              </a:rPr>
              <a:t>Millet</a:t>
            </a:r>
            <a:r>
              <a:rPr lang="pt-BR" b="1" dirty="0" smtClean="0">
                <a:latin typeface="Baskerville Old Face" panose="02020602080505020303" pitchFamily="18" charset="0"/>
              </a:rPr>
              <a:t> (1934-2017)</a:t>
            </a:r>
            <a:endParaRPr lang="pt-BR" b="1" dirty="0"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7591" y="2933208"/>
            <a:ext cx="10515600" cy="4351338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“A União Soviética fez de fato um </a:t>
            </a:r>
          </a:p>
          <a:p>
            <a:pPr marL="0" indent="0" algn="just">
              <a:buNone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esforço consciente para por fim ao sistema patriarcal e reestruturar a sua instituição mais fundamental – a família. Depois da revolução, foram votadas todas as leis possíveis para liberar o indivíduo das amarras familiares: </a:t>
            </a:r>
            <a:r>
              <a:rPr lang="pt-B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liberalização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 casamento e do </a:t>
            </a:r>
            <a:r>
              <a:rPr lang="pt-B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divórcio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contracepção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pt-B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aborto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autorizado. Sobretudo, mulheres e crianças escaparam ao controle econômico do marido. Sob o regime coletivo, a família começou a desintegrar-se, e as fissuras produziram-se seguindo exatamente o traçado que tinha presidido a sua construção...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00343" y="708337"/>
            <a:ext cx="5255922" cy="262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059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algn="ctr"/>
            <a:r>
              <a:rPr lang="pt-BR" b="1" dirty="0" smtClean="0">
                <a:latin typeface="Baskerville Old Face" panose="02020602080505020303" pitchFamily="18" charset="0"/>
              </a:rPr>
              <a:t>HEGEL (1770-1831)	</a:t>
            </a:r>
            <a:r>
              <a:rPr lang="pt-BR" dirty="0" smtClean="0"/>
              <a:t>	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6927761" cy="4351338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“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Embora o ser ético da família se determine como imediato, no entanto a família não está no interior de sua essência ética, enquanto ela é o comportamento da natureza de seus membros, ou o relacionamento desses é a realização imediata de efetivos singulares. Com efeito, </a:t>
            </a:r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ético é em si universal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 essa relação de natureza é essencialmente também um espírito; e somente é ético enquanto essência espiritual. Vejamos em que consiste sua eticidade característica.</a:t>
            </a:r>
          </a:p>
          <a:p>
            <a:pPr algn="just"/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37203" y="1027906"/>
            <a:ext cx="3308350" cy="418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289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682580"/>
            <a:ext cx="7674735" cy="549438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“O sistema patriarcal começou, por assim dizer, a fazer marcha atrás, enquanto a sociedade voltava à comunidade de trabalho democrática que as autoridades socialistas descrevem sob o nome de matriarcado. (...) À parte o fato de declarar que </a:t>
            </a:r>
            <a:r>
              <a:rPr lang="pt-B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família como instituição obrigatória devia desaparecer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 teoria marxista não tinha conseguido fornecer uma base ideológica suficiente para uma revolução sexual e subestimava com uma ingenuidade notável a força histórica e psicológica do sistema patriarcal. (...). Por consequência, quando a velha ordem patriarcal desabou, não existia uma teoria positiva e coerente para remediar a confusão que devia inevitavelmente seguir-se” </a:t>
            </a:r>
          </a:p>
          <a:p>
            <a:r>
              <a:rPr lang="pt-BR" dirty="0" smtClean="0"/>
              <a:t>(MILLET, K., </a:t>
            </a:r>
            <a:r>
              <a:rPr lang="pt-BR" i="1" dirty="0" smtClean="0"/>
              <a:t>Política Sexual</a:t>
            </a:r>
            <a:r>
              <a:rPr lang="pt-BR" dirty="0" smtClean="0"/>
              <a:t>, Publicações Dom Quixote, Lisboa 1979, pp. 161-163).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85429" y="682580"/>
            <a:ext cx="2651706" cy="482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713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20297"/>
            <a:ext cx="10515600" cy="1325563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r>
              <a:rPr lang="pt-BR" b="1" dirty="0" smtClean="0">
                <a:latin typeface="Baskerville Old Face" panose="02020602080505020303" pitchFamily="18" charset="0"/>
              </a:rPr>
              <a:t>A “terceira onda” do feminismo</a:t>
            </a:r>
            <a:r>
              <a:rPr lang="pt-BR" dirty="0" smtClean="0"/>
              <a:t>		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545860"/>
            <a:ext cx="10515600" cy="4925278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grande contribuição da reflexão feminista dentro do partido comunista foi a compreensão de que a verdadeira natureza da revolução era produzir uma profunda subversão sexual.</a:t>
            </a:r>
          </a:p>
          <a:p>
            <a:pPr algn="just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Kate </a:t>
            </a:r>
            <a:r>
              <a:rPr lang="pt-B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Millet</a:t>
            </a:r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foi a primeira a levantar a bandeira, de modo declarado, mais ainda em tom de manifesto</a:t>
            </a:r>
          </a:p>
          <a:p>
            <a:pPr marL="0" indent="0" algn="just">
              <a:buNone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</a:p>
          <a:p>
            <a:pPr marL="0" indent="0" algn="just">
              <a:buNone/>
            </a:pP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(Kate </a:t>
            </a:r>
            <a:r>
              <a:rPr lang="pt-B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Millet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 final da vida)</a:t>
            </a: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56266" y="3305907"/>
            <a:ext cx="3165231" cy="316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473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r>
              <a:rPr lang="pt-BR" b="1" dirty="0" err="1">
                <a:latin typeface="Baskerville Old Face" panose="02020602080505020303" pitchFamily="18" charset="0"/>
                <a:cs typeface="Times New Roman" panose="02020603050405020304" pitchFamily="18" charset="0"/>
              </a:rPr>
              <a:t>Shulamith</a:t>
            </a:r>
            <a:r>
              <a:rPr lang="pt-BR" b="1" dirty="0"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  <a:r>
              <a:rPr lang="pt-BR" b="1" dirty="0" smtClean="0">
                <a:latin typeface="Baskerville Old Face" panose="02020602080505020303" pitchFamily="18" charset="0"/>
                <a:cs typeface="Times New Roman" panose="02020603050405020304" pitchFamily="18" charset="0"/>
              </a:rPr>
              <a:t>Firestone (1945-2012)</a:t>
            </a:r>
            <a:endParaRPr lang="pt-BR" dirty="0"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65981" y="3070542"/>
            <a:ext cx="5663419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Foi </a:t>
            </a:r>
            <a:r>
              <a:rPr lang="pt-B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Shulamith</a:t>
            </a:r>
            <a:r>
              <a:rPr lang="pt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Firestone 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retirou a política sexual do manifesto para o campo da ideologia política.</a:t>
            </a: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82571" y="1397098"/>
            <a:ext cx="50546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7473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r>
              <a:rPr lang="pt-BR" b="1" dirty="0" smtClean="0">
                <a:latin typeface="Baskerville Old Face" panose="02020602080505020303" pitchFamily="18" charset="0"/>
              </a:rPr>
              <a:t>“Eis aqui algumas sugestões do sistema alternativo:</a:t>
            </a:r>
            <a:endParaRPr lang="pt-BR" b="1" dirty="0"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55320" y="2205453"/>
            <a:ext cx="10515600" cy="4351338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libertação das mulheres da tirania de sua biologia reprodutiva por todos os meios disponíveis e a ampliação da função reprodutiva e educativa a toda a sociedade globalmente considerada. Estamos falando de uma mudança radical. </a:t>
            </a:r>
            <a:r>
              <a:rPr lang="pt-B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Libertar as mulheres de sua biologia significa ameaçar a família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que é a unidade social que está organizada em torno da sua reprodução biológica e da sujeição das mulheres ao seu destino 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iológico. </a:t>
            </a:r>
            <a:endParaRPr lang="pt-B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11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97523" y="429065"/>
            <a:ext cx="6561406" cy="6428935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total autodeterminação, incluindo a independência econômica, tanto das mulheres quanto das crianças, É por isso que precisamos falar de um </a:t>
            </a:r>
            <a:r>
              <a:rPr lang="pt-B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socialismo feminista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Com isso </a:t>
            </a:r>
            <a:r>
              <a:rPr lang="pt-B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atacamos a família em uma frente dupla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contestando aquilo em torno de que ela está organizada: a reprodução das espécies pelas mulheres, e sua consequência, a dependência física das mulheres e das crianças. Eliminar estas condições já seria suficiente para </a:t>
            </a:r>
            <a:r>
              <a:rPr lang="pt-B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destruir a família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que produz a psicologia do poder . Contudo </a:t>
            </a:r>
            <a:r>
              <a:rPr lang="pt-B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nós a destruiremos ainda mais</a:t>
            </a:r>
            <a:r>
              <a:rPr lang="pt-BR" dirty="0" smtClean="0"/>
              <a:t>. 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17" t="11839" r="1649" b="8113"/>
          <a:stretch/>
        </p:blipFill>
        <p:spPr>
          <a:xfrm>
            <a:off x="7624689" y="773723"/>
            <a:ext cx="3995226" cy="468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57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034" y="517330"/>
            <a:ext cx="5942428" cy="6080418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 startAt="3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total integração </a:t>
            </a:r>
            <a:r>
              <a:rPr lang="pt-B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das mulheres e das crianças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todos os níveis da sociedade. Todas aquelas instituições que segregam os sexos ou separam as crianças da sociedade adulta, por exemplo, a escola elementar, devem ser destruídas. </a:t>
            </a:r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Abaixo a escola!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E, se as </a:t>
            </a:r>
            <a:r>
              <a:rPr lang="pt-B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distinções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culturais </a:t>
            </a:r>
            <a:r>
              <a:rPr lang="pt-B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entre homens e mulheres e entre adultos e crianças forem destruídas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nós não precisaremos mais da repressão sexual que mantem estas classes diferenciadas, sendo pela primeira vez possível a liberdade sexual “natural”.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04"/>
          <a:stretch/>
        </p:blipFill>
        <p:spPr>
          <a:xfrm>
            <a:off x="6560234" y="1639313"/>
            <a:ext cx="5125329" cy="302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749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534572"/>
            <a:ext cx="10515600" cy="5642391"/>
          </a:xfrm>
        </p:spPr>
        <p:txBody>
          <a:bodyPr/>
          <a:lstStyle/>
          <a:p>
            <a:pPr marL="514350" indent="-514350" algn="just">
              <a:buFont typeface="+mj-lt"/>
              <a:buAutoNum type="arabicPeriod" startAt="4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Assim, chegaremos, à liberdade sexual para que todas as mulheres e </a:t>
            </a:r>
            <a:r>
              <a:rPr lang="pt-B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crianças possam usar a sua sexualidade como quiserem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Não haverá mais nenhuma razão para não ser assim. Em nossa nova sociedade a humanidade poderá voltar à sua sexualidade natural “</a:t>
            </a:r>
            <a:r>
              <a:rPr lang="pt-B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polimorfamente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diversa”. </a:t>
            </a:r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Serão permitidas e satisfeitas todas as formas de sexualidade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A mente plenamente sexuada tornar-se-ia universal.”</a:t>
            </a:r>
          </a:p>
          <a:p>
            <a:endParaRPr lang="pt-BR" dirty="0" smtClean="0"/>
          </a:p>
          <a:p>
            <a:endParaRPr lang="pt-BR" dirty="0"/>
          </a:p>
          <a:p>
            <a:r>
              <a:rPr lang="pt-BR" dirty="0" smtClean="0"/>
              <a:t>(FIRESTONE, </a:t>
            </a:r>
            <a:r>
              <a:rPr lang="pt-BR" dirty="0" err="1" smtClean="0"/>
              <a:t>Sh</a:t>
            </a:r>
            <a:r>
              <a:rPr lang="pt-BR" i="1" dirty="0" smtClean="0"/>
              <a:t>., La </a:t>
            </a:r>
            <a:r>
              <a:rPr lang="pt-BR" i="1" dirty="0" err="1" smtClean="0"/>
              <a:t>dialectica</a:t>
            </a:r>
            <a:r>
              <a:rPr lang="pt-BR" i="1" dirty="0" smtClean="0"/>
              <a:t> de </a:t>
            </a:r>
            <a:r>
              <a:rPr lang="pt-BR" i="1" dirty="0" err="1" smtClean="0"/>
              <a:t>los</a:t>
            </a:r>
            <a:r>
              <a:rPr lang="pt-BR" i="1" dirty="0" smtClean="0"/>
              <a:t> sexos.</a:t>
            </a:r>
          </a:p>
          <a:p>
            <a:pPr marL="0" indent="0">
              <a:buNone/>
            </a:pPr>
            <a:r>
              <a:rPr lang="pt-BR" i="1" dirty="0" smtClean="0"/>
              <a:t>Em defensa de </a:t>
            </a:r>
            <a:r>
              <a:rPr lang="pt-BR" i="1" dirty="0" err="1" smtClean="0"/>
              <a:t>la</a:t>
            </a:r>
            <a:r>
              <a:rPr lang="pt-BR" i="1" dirty="0" smtClean="0"/>
              <a:t> </a:t>
            </a:r>
            <a:r>
              <a:rPr lang="pt-BR" i="1" dirty="0" err="1" smtClean="0"/>
              <a:t>revolución</a:t>
            </a:r>
            <a:r>
              <a:rPr lang="pt-BR" i="1" dirty="0" smtClean="0"/>
              <a:t> feminista, </a:t>
            </a:r>
          </a:p>
          <a:p>
            <a:pPr marL="0" indent="0">
              <a:buNone/>
            </a:pPr>
            <a:r>
              <a:rPr lang="pt-BR" i="1" dirty="0" smtClean="0"/>
              <a:t>Editorial </a:t>
            </a:r>
            <a:r>
              <a:rPr lang="pt-BR" i="1" dirty="0" err="1" smtClean="0"/>
              <a:t>Kairós</a:t>
            </a:r>
            <a:r>
              <a:rPr lang="pt-BR" i="1" dirty="0" smtClean="0"/>
              <a:t>, Barcelona: 1976, pp. 258-262).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5625" y="3091376"/>
            <a:ext cx="3994273" cy="340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303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790684"/>
            <a:ext cx="10515600" cy="5276631"/>
          </a:xfrm>
        </p:spPr>
        <p:txBody>
          <a:bodyPr/>
          <a:lstStyle/>
          <a:p>
            <a:pPr algn="just"/>
            <a:r>
              <a:rPr lang="pt-B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“Se a </a:t>
            </a:r>
            <a:r>
              <a:rPr lang="pt-B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criança</a:t>
            </a:r>
            <a:r>
              <a:rPr lang="pt-B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escolhesse a </a:t>
            </a:r>
            <a:r>
              <a:rPr lang="pt-B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relação sexual</a:t>
            </a:r>
            <a:r>
              <a:rPr lang="pt-B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com os adultos, ainda no caso de que escolhesse a </a:t>
            </a:r>
            <a:r>
              <a:rPr lang="pt-B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sua própria</a:t>
            </a:r>
            <a:r>
              <a:rPr lang="pt-B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mãe</a:t>
            </a:r>
            <a:r>
              <a:rPr lang="pt-B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genética, não existiria razões a priori para que esta rechaçasse as suas insinuações sexuais, visto que o tabu do incesto teria perdido a sua função.</a:t>
            </a:r>
            <a:r>
              <a:rPr lang="pt-BR" sz="3600" dirty="0" smtClean="0"/>
              <a:t>” </a:t>
            </a:r>
          </a:p>
          <a:p>
            <a:r>
              <a:rPr lang="pt-BR" dirty="0" smtClean="0"/>
              <a:t>(Ibidem, p. 299).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18938" y="3608950"/>
            <a:ext cx="38100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10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>
            <a:normAutofit/>
          </a:bodyPr>
          <a:lstStyle/>
          <a:p>
            <a:r>
              <a:rPr lang="pt-BR" sz="4800" b="1" dirty="0" smtClean="0">
                <a:latin typeface="Baskerville Old Face" panose="02020602080505020303" pitchFamily="18" charset="0"/>
              </a:rPr>
              <a:t>Ideologia de gênero – Agenda </a:t>
            </a:r>
            <a:endParaRPr lang="pt-BR" sz="4800" b="1" dirty="0"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effectLst/>
        </p:spPr>
        <p:txBody>
          <a:bodyPr>
            <a:normAutofit lnSpcReduction="10000"/>
          </a:bodyPr>
          <a:lstStyle/>
          <a:p>
            <a:r>
              <a:rPr lang="pt-B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Conferência do Cairo sobre População (1994)</a:t>
            </a:r>
          </a:p>
          <a:p>
            <a:pPr algn="just"/>
            <a:endParaRPr lang="pt-B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Controle populacional </a:t>
            </a:r>
          </a:p>
          <a:p>
            <a:pPr lvl="1" algn="just"/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WEDO (Organização das Mulheres para o Desenvolvimento e o Meio Ambiente)</a:t>
            </a:r>
          </a:p>
          <a:p>
            <a:pPr lvl="2" algn="just"/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Todo ser humano tem direito à vida, o que inclui um “direito à saúde”, o qual, por sua vez, inclui a saúde sexual e reprodutiva. Portanto, se o aborto inseguro é uma das principais ameaças à saúde das mulheres, o direito das mulheres à saúde deveria incluir o direito ao aborto seguro e, para que o aborto possa ser seguro, deveria ser legal. Seguindo esse caminho tortuoso, elas chegam à conclusão que o direito à vida confere às mulheres o direito ao aborto legal.</a:t>
            </a: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512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r>
              <a:rPr lang="pt-BR" b="1" dirty="0" smtClean="0">
                <a:latin typeface="Baskerville Old Face" panose="02020602080505020303" pitchFamily="18" charset="0"/>
              </a:rPr>
              <a:t>Conferencia de Pequim (1995)</a:t>
            </a:r>
            <a:endParaRPr lang="pt-BR" b="1" dirty="0"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Implantação de novos “direitos” e nova terminologia:</a:t>
            </a:r>
          </a:p>
          <a:p>
            <a:pPr lvl="1" algn="just"/>
            <a:r>
              <a:rPr lang="pt-B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“Todos os casais e indivíduos tem o direito básico de decidir livremente e responsavelmente o número e o espaçamento de seus filhos e ter a informação, a educação e os meios para tanto”. (Cidade do México, 1984)</a:t>
            </a:r>
          </a:p>
          <a:p>
            <a:pPr marL="457200" lvl="1" indent="0" algn="just">
              <a:buNone/>
            </a:pPr>
            <a:endParaRPr lang="pt-BR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Carrega a implicação de que as pessoas tem um </a:t>
            </a:r>
            <a:r>
              <a:rPr lang="pt-B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direito de ter um filho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quando este direito não existe. As pessoas casadas possuem o direito de realizar os atos que podem resultar na concepção de um filho. Esta declaração seria usada para justificar lésbicas e mulheres solteiras a ter bebês por inseminação artificial e homens homossexuais a utilizar barrigas de aluguel (ou simplesmente a adoção, como hoje).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0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653927"/>
            <a:ext cx="10515600" cy="5623171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“Em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primeiro lugar, por ser ético o universal em si, o relacionamento ético dos membros da família </a:t>
            </a: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não é o relacionamento da sensibilidade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ou a </a:t>
            </a: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relação de amor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marL="0" indent="0" algn="just">
              <a:buNone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“O ético parece agora que deve ser colocado na relação do membro singular da família para com a família toda, como para com a sustância, de forma que seu agir e efetividade só tenham a família por fim e conteúdo. Mas o fim consciente, que tem o agir deste modo, na medida em que concerne esse próprio todo, é também o singular. A aquisição e conservação do poder e riqueza, por um lado, só dizem respeito à necessidade, e pertencem ao desejo. Por outro lado, em sua determinação mais alta, se tornam algo apenas mediato...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825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r>
              <a:rPr lang="pt-BR" dirty="0">
                <a:latin typeface="Baskerville Old Face" panose="02020602080505020303" pitchFamily="18" charset="0"/>
              </a:rPr>
              <a:t>Implantação do termo “gênero” (</a:t>
            </a:r>
            <a:r>
              <a:rPr lang="pt-BR" i="1" dirty="0" err="1">
                <a:latin typeface="Baskerville Old Face" panose="02020602080505020303" pitchFamily="18" charset="0"/>
              </a:rPr>
              <a:t>gender</a:t>
            </a:r>
            <a:r>
              <a:rPr lang="pt-BR" dirty="0">
                <a:latin typeface="Baskerville Old Face" panose="02020602080505020303" pitchFamily="18" charset="0"/>
              </a:rPr>
              <a:t>)</a:t>
            </a:r>
            <a:br>
              <a:rPr lang="pt-BR" dirty="0">
                <a:latin typeface="Baskerville Old Face" panose="02020602080505020303" pitchFamily="18" charset="0"/>
              </a:rPr>
            </a:br>
            <a:endParaRPr lang="pt-BR" dirty="0"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 termo será usado nas Conferências Regionais que precedem a à Conferência de Pequim:</a:t>
            </a:r>
          </a:p>
          <a:p>
            <a:pPr lvl="1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Conferência Regional de Viena</a:t>
            </a:r>
          </a:p>
          <a:p>
            <a:pPr lvl="1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Conferência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Regional de Mar </a:t>
            </a:r>
            <a:r>
              <a:rPr lang="pt-B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Plata</a:t>
            </a:r>
          </a:p>
          <a:p>
            <a:pPr lvl="1"/>
            <a:r>
              <a:rPr lang="pt-B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Glen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Cove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pt-B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Estratégias Globais das Mulheres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organizado pela WEDO</a:t>
            </a:r>
          </a:p>
          <a:p>
            <a:pPr lvl="1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Conferência Preparatória para Pequim (março de 1995)</a:t>
            </a:r>
          </a:p>
          <a:p>
            <a:pPr marL="457200" lvl="1" indent="0">
              <a:buNone/>
            </a:pP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“Gênero refere-se às relações entre homens e mulheres com base em papéis socialmente definidos que são atribuídos a um ou outro sexo”.</a:t>
            </a:r>
            <a:endParaRPr lang="pt-B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2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403761"/>
            <a:ext cx="10515600" cy="1325563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r>
              <a:rPr lang="pt-BR" dirty="0" smtClean="0">
                <a:latin typeface="Baskerville Old Face" panose="02020602080505020303" pitchFamily="18" charset="0"/>
              </a:rPr>
              <a:t>Feminismo radical </a:t>
            </a:r>
            <a:r>
              <a:rPr lang="pt-BR" dirty="0" smtClean="0"/>
              <a:t>		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558344"/>
            <a:ext cx="10515600" cy="4893971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Existe um abismo profundo entre a percepção pública do feminismo e a realidade da teoria feminista. </a:t>
            </a:r>
          </a:p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Uma professora de literatura russa na Universidade de </a:t>
            </a:r>
            <a:r>
              <a:rPr lang="pt-B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Rhode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Island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afirmou: “Elas são todas marxistas. Toda a historia é a historia da luta de classes... o opressor contra o oprimido”.</a:t>
            </a:r>
          </a:p>
          <a:p>
            <a:pPr algn="just"/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Kate </a:t>
            </a:r>
            <a:r>
              <a:rPr lang="pt-B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Millet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just"/>
            <a:r>
              <a:rPr lang="pt-B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“O grande valor da contribuição de Engels para a revolução sexual reside na sua análise do casamento patriarcal e da família. Na submissão do feminino ao masculino. Engels, assim como também Marx, compreenderam o protótipo histórico e conceitual de todos os subsequentes sistemas de poder, de todas as relações econômicas opressoras e o próprio fato da opressão em si mesmo”</a:t>
            </a:r>
          </a:p>
        </p:txBody>
      </p:sp>
    </p:spTree>
    <p:extLst>
      <p:ext uri="{BB962C8B-B14F-4D97-AF65-F5344CB8AC3E}">
        <p14:creationId xmlns:p14="http://schemas.microsoft.com/office/powerpoint/2010/main" xmlns="" val="112297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56823" y="695459"/>
            <a:ext cx="10696977" cy="5481504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Agenda de Gênero tentou construir-se sobre a boa vontade gerada para com o feminismo nos anos 60, quando o movimento das mulheres promoveu um “</a:t>
            </a:r>
            <a:r>
              <a:rPr lang="pt-B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feminismo liberal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ou, nas palavras de Christina </a:t>
            </a:r>
            <a:r>
              <a:rPr lang="pt-B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Hoff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Sommers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um </a:t>
            </a:r>
            <a:r>
              <a:rPr lang="pt-B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“feminismo de equidade”.</a:t>
            </a:r>
          </a:p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feminismo liberal sustenta que as mulheres devem ter na sociedade tanta liberdade quanto os homens (direito ao voto, ao exercício da profissão, à igual educação, ou à igual oportunidade no emprego...)</a:t>
            </a:r>
          </a:p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Sua limitação está em não considerar as diferenças </a:t>
            </a:r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reais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óbvias entre os homens e as mulheres (relatividade da família e gigantismo governamental).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Já as </a:t>
            </a:r>
            <a:r>
              <a:rPr lang="pt-B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feministas radicais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repudiaram o feminismo liberal porque este não havia reconhecido </a:t>
            </a:r>
            <a:r>
              <a:rPr lang="pt-B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“que é necessário mudar toda a estrutura social existente para alcançar a liberação da mulher”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(fim dos anos 60)</a:t>
            </a:r>
            <a:endParaRPr lang="pt-BR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089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411480"/>
            <a:ext cx="10515600" cy="5765483"/>
          </a:xfrm>
        </p:spPr>
        <p:txBody>
          <a:bodyPr>
            <a:normAutofit/>
          </a:bodyPr>
          <a:lstStyle/>
          <a:p>
            <a:pPr algn="just"/>
            <a:r>
              <a:rPr lang="pt-B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Shulamit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Firestone, em “A Dialética do Sexo” afirma:</a:t>
            </a:r>
          </a:p>
          <a:p>
            <a:pPr marL="0" indent="0" algn="just">
              <a:buNone/>
            </a:pP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pt-B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Portanto, assim como para garantir a eliminação das classes econômicas exige-se a revolta da classe inferior (o proletariado) e a tomada dos meios de produção, assim também, 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pt-B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 garantir a eliminação das classes sexuais, exige-se a revolta da classe inferior (as mulheres) e a tomada do controle da reprodução. Isto é, exige-se a restituição, para a mulher, da propriedade dos seus próprios corpos e o controle feminino da sexualidade humana. E assim como o objetivo final da revolução socialista não era apenas a eliminação do privilegio da classe econômica, mas a própria distinção de classe econômica, assim também o objetivo final da revolução feminina deve ser, diversamente do objetivo do primeiro movimento feminista, não apenas a eliminação do privilégio masculino, mas da própria distinção sexual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832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r>
              <a:rPr lang="pt-BR" b="1" dirty="0" smtClean="0">
                <a:latin typeface="Baskerville Old Face" panose="02020602080505020303" pitchFamily="18" charset="0"/>
              </a:rPr>
              <a:t>Incorporando a perspectiva de gênero</a:t>
            </a:r>
            <a:endParaRPr lang="pt-BR" b="1" dirty="0"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as feministas de gênero, diferente é desigual, e desigual é injusto. Ignorando as diferenças dos sexos ou, pior, considerando-as como obstáculos, declaram guerra à natureza humana, tanto à natureza da mulher, como à natureza do homem.</a:t>
            </a:r>
          </a:p>
          <a:p>
            <a:pPr algn="just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PNDH-3</a:t>
            </a:r>
          </a:p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Plano Nacional de Educação </a:t>
            </a:r>
          </a:p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Planos Estadual e Municipal de Educação </a:t>
            </a:r>
          </a:p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 Nacional Comum Curricular</a:t>
            </a:r>
          </a:p>
          <a:p>
            <a:pPr algn="just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519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38100"/>
            <a:ext cx="13011150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01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6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311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568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3347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9915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1986" y="326489"/>
            <a:ext cx="10515600" cy="1325563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r>
              <a:rPr lang="pt-BR" dirty="0" smtClean="0">
                <a:latin typeface="Baskerville Old Face" panose="02020602080505020303" pitchFamily="18" charset="0"/>
              </a:rPr>
              <a:t>Algumas ideias...</a:t>
            </a:r>
            <a:endParaRPr lang="pt-BR" dirty="0">
              <a:latin typeface="Baskerville Old Face" panose="02020602080505020303" pitchFamily="18" charset="0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148" t="2145" r="14261" b="3143"/>
          <a:stretch/>
        </p:blipFill>
        <p:spPr>
          <a:xfrm>
            <a:off x="541986" y="1652052"/>
            <a:ext cx="5537915" cy="4121241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02892" y="1652051"/>
            <a:ext cx="5139609" cy="4121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393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93501" y="927279"/>
            <a:ext cx="10515600" cy="5726202"/>
          </a:xfrm>
        </p:spPr>
        <p:txBody>
          <a:bodyPr/>
          <a:lstStyle/>
          <a:p>
            <a:pPr algn="just"/>
            <a:r>
              <a:rPr lang="pt-B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“Essa determinação não incide no interior da família mesma, mas se abre ao verdadeiramente universal, à comunidade. 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Quanto à família, é antes negativa </a:t>
            </a:r>
            <a:r>
              <a:rPr lang="pt-B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consiste em por o singular fora da família, em subjugar sua naturalidade e singularidade, e em educá-la para a virtude, para a vida no – e para o – universal”.</a:t>
            </a: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dirty="0" smtClean="0"/>
              <a:t>HEGEL, F., </a:t>
            </a:r>
            <a:r>
              <a:rPr lang="pt-BR" i="1" dirty="0" smtClean="0"/>
              <a:t>Fenomenologia do Espírito</a:t>
            </a:r>
            <a:r>
              <a:rPr lang="pt-BR" dirty="0" smtClean="0"/>
              <a:t>, Vozes, Petrópolis: 2002, Cap. VI, A, a, n. 451, p. 310.</a:t>
            </a:r>
          </a:p>
        </p:txBody>
      </p:sp>
    </p:spTree>
    <p:extLst>
      <p:ext uri="{BB962C8B-B14F-4D97-AF65-F5344CB8AC3E}">
        <p14:creationId xmlns:p14="http://schemas.microsoft.com/office/powerpoint/2010/main" xmlns="" val="191996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5831" y="379193"/>
            <a:ext cx="10515600" cy="1325563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r>
              <a:rPr lang="pt-BR" b="1" dirty="0" smtClean="0">
                <a:latin typeface="Baskerville Old Face" panose="02020602080505020303" pitchFamily="18" charset="0"/>
              </a:rPr>
              <a:t>Os três chapeuzinhos vermelhos</a:t>
            </a:r>
            <a:endParaRPr lang="pt-BR" b="1" dirty="0">
              <a:latin typeface="Baskerville Old Face" panose="02020602080505020303" pitchFamily="18" charset="0"/>
            </a:endParaRPr>
          </a:p>
        </p:txBody>
      </p:sp>
      <p:pic>
        <p:nvPicPr>
          <p:cNvPr id="4" name="Picture 2" descr="Image-placeholder-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0915" y="2089656"/>
            <a:ext cx="6172066" cy="3086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976" r="12205"/>
          <a:stretch/>
        </p:blipFill>
        <p:spPr>
          <a:xfrm>
            <a:off x="7921283" y="480590"/>
            <a:ext cx="3784209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046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lvl="0"/>
            <a:r>
              <a:rPr lang="pt-BR" altLang="pt-BR" b="1" dirty="0">
                <a:latin typeface="Baskerville Old Face" panose="02020602080505020303" pitchFamily="18" charset="0"/>
              </a:rPr>
              <a:t>Apresentação</a:t>
            </a:r>
            <a:r>
              <a:rPr lang="pt-BR" altLang="pt-BR" b="1" dirty="0">
                <a:latin typeface="Arial" panose="020B0604020202020204" pitchFamily="34" charset="0"/>
              </a:rPr>
              <a:t/>
            </a:r>
            <a:br>
              <a:rPr lang="pt-BR" altLang="pt-BR" b="1" dirty="0">
                <a:latin typeface="Arial" panose="020B0604020202020204" pitchFamily="34" charset="0"/>
              </a:rPr>
            </a:b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838200" y="1056068"/>
            <a:ext cx="10515600" cy="5666704"/>
          </a:xfrm>
        </p:spPr>
        <p:txBody>
          <a:bodyPr>
            <a:normAutofit fontScale="92500"/>
          </a:bodyPr>
          <a:lstStyle/>
          <a:p>
            <a:pPr algn="just"/>
            <a:r>
              <a:rPr lang="pt-BR" alt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“...Por fora, os três Chapeuzinhos Vermelhos parecem formar uma família unida e sorridente. Mas, lá dentro de seus corações, eles andam bem divididos e carentes. A vida começa a ficar sem graça, sem sal e sem açúcar. Mas, com tanta falta de graça, de sal e de açúcar, Chapeuzinho Vermelho e Noel se dão conta de que eles não estão mais falando a mesma língua, que não estão mais se bicando, nem querendo ficar juntos. Aí, um fica olhando para o outro com cara de pastel. Ficam olhando, olhando, olhando, até que os dois têm um estalo. PLEC!! Os dois têm a mesmíssima ideia e caem na risada. Riem e se abraçam. Sim, a vida tem que continuar com graça, com sal e com açúcar. Pensando desse outro jeito, Chapeuzinho e Noel chamam o Saci no quarto e explicam a situação. Dizem que o Cupido retirou a flecha do amor de seus corações e, por isso, eles preferiram seguir um caminho diferente da união. Saci expressa a sua dor e chora a separação que ele nunca gostaria de ver acontecer. Mas e agora? Será o fim? Será que o Saci vai se acostumar a ficar um tempo com a mãe e um tempo com o pai?”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21642" y="3334321"/>
            <a:ext cx="1065646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alt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352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030" b="10020"/>
          <a:stretch/>
        </p:blipFill>
        <p:spPr>
          <a:xfrm>
            <a:off x="6659880" y="320039"/>
            <a:ext cx="4864241" cy="6481398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565" b="5102"/>
          <a:stretch/>
        </p:blipFill>
        <p:spPr>
          <a:xfrm>
            <a:off x="667879" y="317300"/>
            <a:ext cx="4212759" cy="654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340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6366" y="403822"/>
            <a:ext cx="11372045" cy="6228797"/>
          </a:xfrm>
          <a:prstGeom prst="rect">
            <a:avLst/>
          </a:prstGeom>
        </p:spPr>
      </p:pic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8604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199" y="2195512"/>
            <a:ext cx="2626217" cy="3506135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47750" y="778835"/>
            <a:ext cx="8229601" cy="552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550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06"/>
          <a:stretch/>
        </p:blipFill>
        <p:spPr>
          <a:xfrm>
            <a:off x="1408627" y="468156"/>
            <a:ext cx="9374746" cy="5738064"/>
          </a:xfrm>
        </p:spPr>
      </p:pic>
    </p:spTree>
    <p:extLst>
      <p:ext uri="{BB962C8B-B14F-4D97-AF65-F5344CB8AC3E}">
        <p14:creationId xmlns:p14="http://schemas.microsoft.com/office/powerpoint/2010/main" xmlns="" val="92504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868645"/>
          </a:xfrm>
        </p:spPr>
      </p:pic>
    </p:spTree>
    <p:extLst>
      <p:ext uri="{BB962C8B-B14F-4D97-AF65-F5344CB8AC3E}">
        <p14:creationId xmlns:p14="http://schemas.microsoft.com/office/powerpoint/2010/main" xmlns="" val="347910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6101" y="254402"/>
            <a:ext cx="4360058" cy="4351338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97225" y="2120978"/>
            <a:ext cx="5968004" cy="419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983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09138" y="365124"/>
            <a:ext cx="4496591" cy="6151066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341810"/>
            <a:ext cx="4351986" cy="617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577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9996" y="521997"/>
            <a:ext cx="7752008" cy="5814006"/>
          </a:xfrm>
        </p:spPr>
      </p:pic>
    </p:spTree>
    <p:extLst>
      <p:ext uri="{BB962C8B-B14F-4D97-AF65-F5344CB8AC3E}">
        <p14:creationId xmlns:p14="http://schemas.microsoft.com/office/powerpoint/2010/main" xmlns="" val="410422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7743" y="381224"/>
            <a:ext cx="10515600" cy="1325563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r>
              <a:rPr lang="pt-BR" dirty="0">
                <a:latin typeface="Baskerville Old Face" panose="02020602080505020303" pitchFamily="18" charset="0"/>
              </a:rPr>
              <a:t>Karl Marx (</a:t>
            </a:r>
            <a:r>
              <a:rPr lang="pt-BR" dirty="0" smtClean="0">
                <a:latin typeface="Baskerville Old Face" panose="02020602080505020303" pitchFamily="18" charset="0"/>
              </a:rPr>
              <a:t>1818-1883)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7743" y="1706787"/>
            <a:ext cx="3856872" cy="4215651"/>
          </a:xfrm>
        </p:spPr>
      </p:pic>
      <p:sp>
        <p:nvSpPr>
          <p:cNvPr id="7" name="Espaço Reservado para Conteúdo 6"/>
          <p:cNvSpPr>
            <a:spLocks noGrp="1"/>
          </p:cNvSpPr>
          <p:nvPr>
            <p:ph sz="half" idx="2"/>
          </p:nvPr>
        </p:nvSpPr>
        <p:spPr>
          <a:xfrm>
            <a:off x="4907280" y="2834640"/>
            <a:ext cx="7356023" cy="4210104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9600" b="1" dirty="0" smtClean="0">
                <a:latin typeface="Baskerville Old Face" panose="02020602080505020303" pitchFamily="18" charset="0"/>
              </a:rPr>
              <a:t> &amp;</a:t>
            </a:r>
            <a:endParaRPr lang="pt-BR" sz="4400" b="1" dirty="0" smtClean="0"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endParaRPr lang="pt-BR" sz="4400" b="1" dirty="0"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endParaRPr lang="pt-BR" sz="4400" b="1" dirty="0" smtClean="0"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r>
              <a:rPr lang="pt-BR" sz="4400" b="1" dirty="0">
                <a:latin typeface="Baskerville Old Face" panose="02020602080505020303" pitchFamily="18" charset="0"/>
              </a:rPr>
              <a:t> </a:t>
            </a:r>
            <a:r>
              <a:rPr lang="pt-BR" sz="4400" b="1" dirty="0" smtClean="0">
                <a:latin typeface="Baskerville Old Face" panose="02020602080505020303" pitchFamily="18" charset="0"/>
              </a:rPr>
              <a:t>  Friedrich </a:t>
            </a:r>
            <a:r>
              <a:rPr lang="pt-BR" sz="4400" b="1" dirty="0">
                <a:latin typeface="Baskerville Old Face" panose="02020602080505020303" pitchFamily="18" charset="0"/>
              </a:rPr>
              <a:t>Engels (1820-1895)</a:t>
            </a:r>
            <a:endParaRPr lang="pt-BR" sz="44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62183" y="1169355"/>
            <a:ext cx="3832673" cy="377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683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1231" y="931795"/>
            <a:ext cx="10515600" cy="1325563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r>
              <a:rPr lang="pt-BR" b="1" dirty="0" smtClean="0">
                <a:latin typeface="Baskerville Old Face" panose="02020602080505020303" pitchFamily="18" charset="0"/>
              </a:rPr>
              <a:t>Fim</a:t>
            </a:r>
            <a:endParaRPr lang="pt-BR" b="1" dirty="0"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1109960" cy="4351338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>
            <a:normAutofit fontScale="92500" lnSpcReduction="10000"/>
          </a:bodyPr>
          <a:lstStyle/>
          <a:p>
            <a:pPr algn="r"/>
            <a:endParaRPr lang="pt-BR" b="1" dirty="0" smtClean="0"/>
          </a:p>
          <a:p>
            <a:pPr algn="r"/>
            <a:endParaRPr lang="pt-BR" b="1" dirty="0"/>
          </a:p>
          <a:p>
            <a:pPr algn="r"/>
            <a:endParaRPr lang="pt-BR" b="1" dirty="0" smtClean="0"/>
          </a:p>
          <a:p>
            <a:pPr algn="r"/>
            <a:endParaRPr lang="pt-BR" b="1" dirty="0"/>
          </a:p>
          <a:p>
            <a:pPr algn="r"/>
            <a:endParaRPr lang="pt-BR" b="1" dirty="0" smtClean="0"/>
          </a:p>
          <a:p>
            <a:pPr marL="0" indent="0" algn="r">
              <a:buNone/>
            </a:pPr>
            <a:endParaRPr lang="pt-BR" b="1" dirty="0"/>
          </a:p>
          <a:p>
            <a:pPr marL="0" indent="0" algn="r">
              <a:buNone/>
            </a:pPr>
            <a:endParaRPr lang="pt-BR" b="1" dirty="0" smtClean="0"/>
          </a:p>
          <a:p>
            <a:pPr marL="0" indent="0" algn="r">
              <a:buNone/>
            </a:pPr>
            <a:endParaRPr lang="pt-BR" b="1" dirty="0"/>
          </a:p>
          <a:p>
            <a:pPr marL="0" indent="0" algn="r">
              <a:buNone/>
            </a:pPr>
            <a:r>
              <a:rPr lang="pt-BR" sz="4800" b="1" dirty="0" smtClean="0">
                <a:latin typeface="Baskerville Old Face" panose="02020602080505020303" pitchFamily="18" charset="0"/>
              </a:rPr>
              <a:t>Deus abençoe!</a:t>
            </a:r>
            <a:endParaRPr lang="pt-BR" sz="3500" b="1" dirty="0">
              <a:latin typeface="Baskerville Old Face" panose="02020602080505020303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4071" y="318934"/>
            <a:ext cx="4423857" cy="629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5077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50000">
              <a:schemeClr val="accent1">
                <a:lumMod val="45000"/>
                <a:lumOff val="55000"/>
              </a:schemeClr>
            </a:gs>
            <a:gs pos="100000">
              <a:srgbClr val="C00000"/>
            </a:gs>
            <a:gs pos="53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656823"/>
            <a:ext cx="10515600" cy="5520140"/>
          </a:xfrm>
        </p:spPr>
        <p:txBody>
          <a:bodyPr/>
          <a:lstStyle/>
          <a:p>
            <a:pPr algn="just"/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Marx inicialmente imaginava que o “alio”, diferentemente daquilo que pensava Feuerbach, não era propriamente “deus”, mas a divisão do trabalho</a:t>
            </a:r>
          </a:p>
          <a:p>
            <a:pPr algn="just"/>
            <a:endParaRPr lang="pt-B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“Pode-se distinguir o homem dos animais pela consciência, pela religião e por tudo o que se queira. Mas eles próprios começam a se distinguir dos animais logo que começam a </a:t>
            </a:r>
            <a:r>
              <a:rPr lang="pt-B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produzir</a:t>
            </a:r>
            <a:r>
              <a:rPr lang="pt-B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seus meios de existência, e esse passo à frente é a própria consequência de sua organização corporal”.</a:t>
            </a:r>
          </a:p>
          <a:p>
            <a:pPr algn="just"/>
            <a:endParaRPr lang="pt-BR" sz="3200" dirty="0" smtClean="0"/>
          </a:p>
          <a:p>
            <a:pPr marL="0" indent="0">
              <a:buNone/>
            </a:pPr>
            <a:r>
              <a:rPr lang="pt-BR" dirty="0" smtClean="0"/>
              <a:t>MARX, K., </a:t>
            </a:r>
            <a:r>
              <a:rPr lang="pt-BR" i="1" dirty="0" smtClean="0"/>
              <a:t>A ideologia alemã</a:t>
            </a:r>
            <a:r>
              <a:rPr lang="pt-BR" dirty="0" smtClean="0"/>
              <a:t>, Martins Fontes, São Paulo: 2002, p. 10.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25562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50000">
              <a:schemeClr val="accent1">
                <a:lumMod val="45000"/>
                <a:lumOff val="55000"/>
              </a:schemeClr>
            </a:gs>
            <a:gs pos="100000">
              <a:srgbClr val="C00000"/>
            </a:gs>
            <a:gs pos="53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553792"/>
            <a:ext cx="10515600" cy="607882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Aquele é o homem puro, autêntico. O desdobramento deste é uma “alienação”, pura “ideologia”.</a:t>
            </a:r>
          </a:p>
          <a:p>
            <a:pPr algn="just"/>
            <a:endParaRPr lang="pt-B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“O primeiro fato histórico é a produção dos meios que permitem satisfazer as necessidades básicas” (</a:t>
            </a:r>
            <a:r>
              <a:rPr lang="pt-B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pré-historia</a:t>
            </a:r>
            <a:r>
              <a:rPr lang="pt-B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t-B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“O segundo ponto a examinar é que uma vez satisfeita a primeira necessidade, a ação de satisfazê-la e o instrumento já adquirido com essa satisfação levam a novas necessidades” (</a:t>
            </a:r>
            <a:r>
              <a:rPr lang="pt-B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historia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pt-B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“A terceira relação é que os homens passam a criar outros homens” (</a:t>
            </a:r>
            <a:r>
              <a:rPr lang="pt-B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família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5245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50000">
              <a:schemeClr val="accent1">
                <a:lumMod val="45000"/>
                <a:lumOff val="55000"/>
              </a:schemeClr>
            </a:gs>
            <a:gs pos="100000">
              <a:srgbClr val="C00000"/>
            </a:gs>
            <a:gs pos="53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70456"/>
            <a:ext cx="10515600" cy="6400800"/>
          </a:xfrm>
        </p:spPr>
        <p:txBody>
          <a:bodyPr>
            <a:noAutofit/>
          </a:bodyPr>
          <a:lstStyle/>
          <a:p>
            <a:pPr algn="just"/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Nesta fase, Marx entende que a causa da desigualdade humana é a </a:t>
            </a:r>
            <a:r>
              <a:rPr lang="pt-B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DIVISÃO DO TRABALHO 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a primeira ideologia. </a:t>
            </a:r>
          </a:p>
          <a:p>
            <a:pPr algn="just"/>
            <a:endParaRPr lang="pt-B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família seria apenas um </a:t>
            </a:r>
            <a:r>
              <a:rPr lang="pt-BR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efeito colateral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 divisão do trabalho, uma vez que os papeis que a constituem são eles mesmos uma divisão, e precisam ser destruídos.</a:t>
            </a:r>
          </a:p>
          <a:p>
            <a:pPr algn="just"/>
            <a:endParaRPr lang="pt-B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Contudo, é no final da vida que Marx entra em contato com o livro “</a:t>
            </a:r>
            <a:r>
              <a:rPr lang="pt-B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Ancient Society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”, de </a:t>
            </a:r>
            <a:r>
              <a:rPr lang="pt-B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Lewis Morgan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um antropólogo americano que fez uma serie de excogitações a partir de determinados padrões familiares americanos que, segundo ele, provinham de reminiscências indígenas. </a:t>
            </a:r>
            <a:endParaRPr lang="pt-B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545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5000">
              <a:srgbClr val="F53034"/>
            </a:gs>
            <a:gs pos="100000">
              <a:srgbClr val="FF0000"/>
            </a:gs>
            <a:gs pos="48000">
              <a:schemeClr val="accent1">
                <a:lumMod val="45000"/>
                <a:lumOff val="55000"/>
              </a:schemeClr>
            </a:gs>
            <a:gs pos="74000">
              <a:srgbClr val="C00000"/>
            </a:gs>
            <a:gs pos="3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5655" y="0"/>
            <a:ext cx="10515600" cy="1325563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algn="r"/>
            <a:r>
              <a:rPr lang="pt-BR" b="1" dirty="0" smtClean="0">
                <a:latin typeface="Baskerville Old Face" panose="02020602080505020303" pitchFamily="18" charset="0"/>
              </a:rPr>
              <a:t>Lewis Morgan (1818-1881)</a:t>
            </a:r>
            <a:endParaRPr lang="pt-BR" b="1" dirty="0">
              <a:latin typeface="Baskerville Old Face" panose="02020602080505020303" pitchFamily="18" charset="0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174"/>
          <a:stretch/>
        </p:blipFill>
        <p:spPr>
          <a:xfrm>
            <a:off x="6991642" y="1690688"/>
            <a:ext cx="4440462" cy="4414690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443" r="17666"/>
          <a:stretch/>
        </p:blipFill>
        <p:spPr>
          <a:xfrm>
            <a:off x="1463040" y="2096085"/>
            <a:ext cx="2743200" cy="400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229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6632</TotalTime>
  <Words>3435</Words>
  <Application>Microsoft Office PowerPoint</Application>
  <PresentationFormat>Personalizar</PresentationFormat>
  <Paragraphs>139</Paragraphs>
  <Slides>50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50</vt:i4>
      </vt:variant>
    </vt:vector>
  </HeadingPairs>
  <TitlesOfParts>
    <vt:vector size="51" baseType="lpstr">
      <vt:lpstr>Tema do Office</vt:lpstr>
      <vt:lpstr>IDEOLOGIA DE GÊNERO </vt:lpstr>
      <vt:lpstr>HEGEL (1770-1831)  </vt:lpstr>
      <vt:lpstr>Slide 3</vt:lpstr>
      <vt:lpstr>Slide 4</vt:lpstr>
      <vt:lpstr>Karl Marx (1818-1883)</vt:lpstr>
      <vt:lpstr>Slide 6</vt:lpstr>
      <vt:lpstr>Slide 7</vt:lpstr>
      <vt:lpstr>Slide 8</vt:lpstr>
      <vt:lpstr>Lewis Morgan (1818-1881)</vt:lpstr>
      <vt:lpstr>Slide 10</vt:lpstr>
      <vt:lpstr>Slide 11</vt:lpstr>
      <vt:lpstr>Slide 12</vt:lpstr>
      <vt:lpstr>Slide 13</vt:lpstr>
      <vt:lpstr>Karl Korsh (1886-1961)</vt:lpstr>
      <vt:lpstr>Slide 15</vt:lpstr>
      <vt:lpstr>Slide 16</vt:lpstr>
      <vt:lpstr>Max Horkheimer  (1895-1973)</vt:lpstr>
      <vt:lpstr>Slide 18</vt:lpstr>
      <vt:lpstr>Kate Millet (1934-2017)</vt:lpstr>
      <vt:lpstr>Slide 20</vt:lpstr>
      <vt:lpstr>A “terceira onda” do feminismo  </vt:lpstr>
      <vt:lpstr>Shulamith Firestone (1945-2012)</vt:lpstr>
      <vt:lpstr>“Eis aqui algumas sugestões do sistema alternativo:</vt:lpstr>
      <vt:lpstr>Slide 24</vt:lpstr>
      <vt:lpstr>Slide 25</vt:lpstr>
      <vt:lpstr>Slide 26</vt:lpstr>
      <vt:lpstr>Slide 27</vt:lpstr>
      <vt:lpstr>Ideologia de gênero – Agenda </vt:lpstr>
      <vt:lpstr>Conferencia de Pequim (1995)</vt:lpstr>
      <vt:lpstr>Implantação do termo “gênero” (gender) </vt:lpstr>
      <vt:lpstr>Feminismo radical   </vt:lpstr>
      <vt:lpstr>Slide 32</vt:lpstr>
      <vt:lpstr>Slide 33</vt:lpstr>
      <vt:lpstr>Incorporando a perspectiva de gênero</vt:lpstr>
      <vt:lpstr>Slide 35</vt:lpstr>
      <vt:lpstr>Slide 36</vt:lpstr>
      <vt:lpstr>Slide 37</vt:lpstr>
      <vt:lpstr>Slide 38</vt:lpstr>
      <vt:lpstr>Algumas ideias...</vt:lpstr>
      <vt:lpstr>Os três chapeuzinhos vermelhos</vt:lpstr>
      <vt:lpstr>Apresentação 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Fim</vt:lpstr>
    </vt:vector>
  </TitlesOfParts>
  <Company>Mitra Arquidiocesana de niterói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 OS CRIOU HOMEM E MULHER: IDEOLOGIA DE GÊNERO</dc:title>
  <dc:creator>Alan Vieira</dc:creator>
  <cp:lastModifiedBy>ClienteOS159</cp:lastModifiedBy>
  <cp:revision>88</cp:revision>
  <dcterms:created xsi:type="dcterms:W3CDTF">2017-10-10T14:56:44Z</dcterms:created>
  <dcterms:modified xsi:type="dcterms:W3CDTF">2017-11-22T00:23:21Z</dcterms:modified>
</cp:coreProperties>
</file>